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7" r:id="rId4"/>
    <p:sldId id="258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</p:sldIdLst>
  <p:sldSz cx="18288000" cy="10287000"/>
  <p:notesSz cx="6858000" cy="9144000"/>
  <p:embeddedFontLst>
    <p:embeddedFont>
      <p:font typeface="Assistant Regular" panose="020B0604020202020204" charset="-79"/>
      <p:regular r:id="rId21"/>
    </p:embeddedFont>
    <p:embeddedFont>
      <p:font typeface="Heebo Black" pitchFamily="2" charset="-79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1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69935" autoAdjust="0"/>
  </p:normalViewPr>
  <p:slideViewPr>
    <p:cSldViewPr>
      <p:cViewPr varScale="1">
        <p:scale>
          <a:sx n="38" d="100"/>
          <a:sy n="38" d="100"/>
        </p:scale>
        <p:origin x="1666" y="11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A5449-5BFB-4D1F-86F1-E3C54716251E}" type="datetimeFigureOut">
              <a:rPr lang="en-US" smtClean="0"/>
              <a:t>3/26/2025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0BEE7-388A-4D87-8217-C4F9AF3F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152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34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80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15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3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44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311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77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55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997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 err="1"/>
              <a:t>et’s</a:t>
            </a:r>
            <a:r>
              <a:rPr lang="en-US" dirty="0"/>
              <a:t> talk about </a:t>
            </a:r>
            <a:r>
              <a:rPr lang="en-US" b="1" dirty="0"/>
              <a:t>binary search</a:t>
            </a:r>
            <a:r>
              <a:rPr lang="en-US" dirty="0"/>
              <a:t>—the ‘divide and conquer’ trick computers use to find things </a:t>
            </a:r>
            <a:r>
              <a:rPr lang="en-US" i="1" dirty="0"/>
              <a:t>lightning fast</a:t>
            </a:r>
            <a:r>
              <a:rPr lang="en-US" dirty="0"/>
              <a:t>!</a:t>
            </a:r>
          </a:p>
          <a:p>
            <a:pPr>
              <a:buNone/>
            </a:pPr>
            <a:r>
              <a:rPr lang="en-US" i="1" dirty="0"/>
              <a:t>(Hold up a dictionary)</a:t>
            </a:r>
            <a:br>
              <a:rPr lang="en-US" dirty="0"/>
            </a:br>
            <a:r>
              <a:rPr lang="en-US" dirty="0"/>
              <a:t>Imagine you’re looking for the word </a:t>
            </a:r>
            <a:r>
              <a:rPr lang="en-US" b="1" dirty="0"/>
              <a:t>‘Python’</a:t>
            </a:r>
            <a:r>
              <a:rPr lang="en-US" dirty="0"/>
              <a:t> in this huge dictionary. You could start on page 1 and check every word… but that’d take forever!</a:t>
            </a:r>
          </a:p>
          <a:p>
            <a:r>
              <a:rPr lang="en-US" i="1" dirty="0"/>
              <a:t>(Flip the dictionary open roughly halfway)</a:t>
            </a:r>
            <a:br>
              <a:rPr lang="en-US" dirty="0"/>
            </a:br>
            <a:r>
              <a:rPr lang="en-US" dirty="0"/>
              <a:t>Instead, you open it </a:t>
            </a:r>
            <a:r>
              <a:rPr lang="en-US" i="1" dirty="0"/>
              <a:t>right in the middle</a:t>
            </a:r>
            <a:r>
              <a:rPr lang="en-US" dirty="0"/>
              <a:t>. If you see ‘Lion’, you know ‘Python’ must be in the </a:t>
            </a:r>
            <a:r>
              <a:rPr lang="en-US" i="1" dirty="0"/>
              <a:t>back half</a:t>
            </a:r>
            <a:r>
              <a:rPr lang="en-US" dirty="0"/>
              <a:t>—so you ignore the entire front section instantly!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91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90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0BEE7-388A-4D87-8217-C4F9AF3FAE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8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87676" y="-2244933"/>
            <a:ext cx="11747274" cy="5668060"/>
          </a:xfrm>
          <a:custGeom>
            <a:avLst/>
            <a:gdLst/>
            <a:ahLst/>
            <a:cxnLst/>
            <a:rect l="l" t="t" r="r" b="b"/>
            <a:pathLst>
              <a:path w="11747274" h="5668060">
                <a:moveTo>
                  <a:pt x="0" y="0"/>
                </a:moveTo>
                <a:lnTo>
                  <a:pt x="11747274" y="0"/>
                </a:lnTo>
                <a:lnTo>
                  <a:pt x="11747274" y="5668060"/>
                </a:lnTo>
                <a:lnTo>
                  <a:pt x="0" y="56680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10059598" y="6176464"/>
            <a:ext cx="11992069" cy="5786173"/>
          </a:xfrm>
          <a:custGeom>
            <a:avLst/>
            <a:gdLst/>
            <a:ahLst/>
            <a:cxnLst/>
            <a:rect l="l" t="t" r="r" b="b"/>
            <a:pathLst>
              <a:path w="11992069" h="5786173">
                <a:moveTo>
                  <a:pt x="0" y="0"/>
                </a:moveTo>
                <a:lnTo>
                  <a:pt x="11992069" y="0"/>
                </a:lnTo>
                <a:lnTo>
                  <a:pt x="11992069" y="5786173"/>
                </a:lnTo>
                <a:lnTo>
                  <a:pt x="0" y="578617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685800" y="2448159"/>
            <a:ext cx="14200352" cy="7112238"/>
            <a:chOff x="-3621396" y="-456411"/>
            <a:chExt cx="18933803" cy="9482984"/>
          </a:xfrm>
        </p:grpSpPr>
        <p:sp>
          <p:nvSpPr>
            <p:cNvPr id="5" name="TextBox 5"/>
            <p:cNvSpPr txBox="1"/>
            <p:nvPr/>
          </p:nvSpPr>
          <p:spPr>
            <a:xfrm>
              <a:off x="0" y="-456411"/>
              <a:ext cx="15312407" cy="69523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3999"/>
                </a:lnSpc>
              </a:pPr>
              <a:r>
                <a:rPr lang="en-US" sz="7200" b="1" spc="279" dirty="0">
                  <a:solidFill>
                    <a:srgbClr val="FFFFFF"/>
                  </a:solidFill>
                  <a:latin typeface="Heebo Black"/>
                  <a:cs typeface="Heebo Black"/>
                </a:rPr>
                <a:t>Programming, Algorithms &amp; Python in Engineering</a:t>
              </a:r>
              <a:endParaRPr lang="en-US" sz="7200" b="1" spc="279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3621396" y="7993812"/>
              <a:ext cx="15312407" cy="1032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3000" i="1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Prepared by: </a:t>
              </a:r>
            </a:p>
            <a:p>
              <a:pPr algn="ctr">
                <a:lnSpc>
                  <a:spcPts val="3000"/>
                </a:lnSpc>
              </a:pPr>
              <a:r>
                <a:rPr lang="en-US" sz="3000" b="1" dirty="0">
                  <a:solidFill>
                    <a:srgbClr val="FFFFFF"/>
                  </a:solidFill>
                  <a:latin typeface="Assistant Regular"/>
                  <a:ea typeface="Assistant Regular"/>
                  <a:cs typeface="Assistant Regular"/>
                  <a:sym typeface="Assistant Regular"/>
                </a:rPr>
                <a:t>Raneem Ahmed Refaat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028700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954539" y="102870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80" name="Audio 79">
            <a:hlinkClick r:id="" action="ppaction://media"/>
            <a:extLst>
              <a:ext uri="{FF2B5EF4-FFF2-40B4-BE49-F238E27FC236}">
                <a16:creationId xmlns:a16="http://schemas.microsoft.com/office/drawing/2014/main" id="{38523D31-6D25-D836-F061-DDAB0A5719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3"/>
    </mc:Choice>
    <mc:Fallback>
      <p:transition spd="slow" advTm="1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4B81D1-2C1B-D26C-4A01-112B2F0AD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318826D-1B58-C24D-3A33-D6EC151DB697}"/>
              </a:ext>
            </a:extLst>
          </p:cNvPr>
          <p:cNvSpPr txBox="1"/>
          <p:nvPr/>
        </p:nvSpPr>
        <p:spPr>
          <a:xfrm>
            <a:off x="10771735" y="626670"/>
            <a:ext cx="6943366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9000" b="1" dirty="0">
                <a:solidFill>
                  <a:srgbClr val="FFFFFF"/>
                </a:solidFill>
                <a:latin typeface="Heebo Black"/>
                <a:cs typeface="Heebo Black"/>
              </a:rPr>
              <a:t>Types of Errors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8EDCF96-C7A3-0EC8-371E-7616EB956FE1}"/>
              </a:ext>
            </a:extLst>
          </p:cNvPr>
          <p:cNvSpPr/>
          <p:nvPr/>
        </p:nvSpPr>
        <p:spPr>
          <a:xfrm rot="-3836337">
            <a:off x="-3054492" y="-7968313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0C7E7F66-831B-9E7A-D1A9-88BAF30ACA03}"/>
              </a:ext>
            </a:extLst>
          </p:cNvPr>
          <p:cNvSpPr/>
          <p:nvPr/>
        </p:nvSpPr>
        <p:spPr>
          <a:xfrm>
            <a:off x="-1080577" y="6697829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E7A52AA4-513E-CC91-96A4-B665BA8452B3}"/>
              </a:ext>
            </a:extLst>
          </p:cNvPr>
          <p:cNvGrpSpPr/>
          <p:nvPr/>
        </p:nvGrpSpPr>
        <p:grpSpPr>
          <a:xfrm>
            <a:off x="2297916" y="5192700"/>
            <a:ext cx="4336937" cy="3031197"/>
            <a:chOff x="0" y="-1000331"/>
            <a:chExt cx="4682166" cy="4041597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CB4D8D79-D199-29BD-1B5B-DC5EE474DD20}"/>
                </a:ext>
              </a:extLst>
            </p:cNvPr>
            <p:cNvSpPr txBox="1"/>
            <p:nvPr/>
          </p:nvSpPr>
          <p:spPr>
            <a:xfrm>
              <a:off x="0" y="1810159"/>
              <a:ext cx="4682166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 Missing colon, parenthesis.</a:t>
              </a:r>
            </a:p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print("Hello" → Missing ).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B50CDAD5-0951-1186-D822-97E78E5E7FB0}"/>
                </a:ext>
              </a:extLst>
            </p:cNvPr>
            <p:cNvSpPr txBox="1"/>
            <p:nvPr/>
          </p:nvSpPr>
          <p:spPr>
            <a:xfrm>
              <a:off x="0" y="-1000331"/>
              <a:ext cx="4682166" cy="13798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Syntax Errors</a:t>
              </a:r>
            </a:p>
            <a:p>
              <a:pPr algn="ctr">
                <a:lnSpc>
                  <a:spcPts val="4200"/>
                </a:lnSpc>
              </a:pPr>
              <a:r>
                <a:rPr lang="en-US" sz="2400" i="1" dirty="0">
                  <a:solidFill>
                    <a:srgbClr val="FFFFFF"/>
                  </a:solidFill>
                  <a:latin typeface="Heebo Black"/>
                  <a:cs typeface="Heebo Black"/>
                </a:rPr>
                <a:t>Code violates language rules</a:t>
              </a:r>
              <a:endParaRPr lang="en-US" sz="2400" i="1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4D5528A1-87DA-A25A-6032-92E199CBEA17}"/>
              </a:ext>
            </a:extLst>
          </p:cNvPr>
          <p:cNvGrpSpPr/>
          <p:nvPr/>
        </p:nvGrpSpPr>
        <p:grpSpPr>
          <a:xfrm>
            <a:off x="12934764" y="5276325"/>
            <a:ext cx="4919426" cy="2947572"/>
            <a:chOff x="-118007" y="-64280"/>
            <a:chExt cx="4818399" cy="3930094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B17D0A68-BE9F-4CC8-B06C-83A1259EB441}"/>
                </a:ext>
              </a:extLst>
            </p:cNvPr>
            <p:cNvSpPr txBox="1"/>
            <p:nvPr/>
          </p:nvSpPr>
          <p:spPr>
            <a:xfrm>
              <a:off x="18226" y="2634708"/>
              <a:ext cx="4682166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Code runs but gives wrong output.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CAD8BCBF-FDB2-CB41-23E4-837F3CBC457E}"/>
                </a:ext>
              </a:extLst>
            </p:cNvPr>
            <p:cNvSpPr txBox="1"/>
            <p:nvPr/>
          </p:nvSpPr>
          <p:spPr>
            <a:xfrm>
              <a:off x="-118007" y="-64280"/>
              <a:ext cx="4682166" cy="137986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Logical Errors</a:t>
              </a:r>
            </a:p>
            <a:p>
              <a:pPr algn="ctr">
                <a:lnSpc>
                  <a:spcPts val="4200"/>
                </a:lnSpc>
              </a:pPr>
              <a:r>
                <a:rPr lang="en-US" sz="2400" i="1" dirty="0">
                  <a:solidFill>
                    <a:srgbClr val="FFFFFF"/>
                  </a:solidFill>
                  <a:latin typeface="Heebo Black"/>
                  <a:cs typeface="Heebo Black"/>
                </a:rPr>
                <a:t>Code runs but gives wrong output</a:t>
              </a:r>
              <a:endParaRPr lang="en-US" sz="2400" i="1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7213C111-76C2-6426-5E62-1DA0D7A430E9}"/>
              </a:ext>
            </a:extLst>
          </p:cNvPr>
          <p:cNvGrpSpPr/>
          <p:nvPr/>
        </p:nvGrpSpPr>
        <p:grpSpPr>
          <a:xfrm>
            <a:off x="7553914" y="5265413"/>
            <a:ext cx="4886974" cy="2596942"/>
            <a:chOff x="-878684" y="-67759"/>
            <a:chExt cx="5470130" cy="2718978"/>
          </a:xfrm>
        </p:grpSpPr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040C3339-FEC2-29A0-6A4A-58F2A520CFFA}"/>
                </a:ext>
              </a:extLst>
            </p:cNvPr>
            <p:cNvSpPr txBox="1"/>
            <p:nvPr/>
          </p:nvSpPr>
          <p:spPr>
            <a:xfrm>
              <a:off x="-878684" y="2167859"/>
              <a:ext cx="5470130" cy="4833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Division by zero, file not found.</a:t>
              </a:r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1682539E-686B-F30E-3473-961BCE075707}"/>
                </a:ext>
              </a:extLst>
            </p:cNvPr>
            <p:cNvSpPr txBox="1"/>
            <p:nvPr/>
          </p:nvSpPr>
          <p:spPr>
            <a:xfrm>
              <a:off x="-790184" y="-67759"/>
              <a:ext cx="4682166" cy="10835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Runtime Errors</a:t>
              </a:r>
            </a:p>
            <a:p>
              <a:pPr algn="ctr">
                <a:lnSpc>
                  <a:spcPts val="4200"/>
                </a:lnSpc>
              </a:pPr>
              <a:r>
                <a:rPr lang="en-US" sz="2400" i="1" dirty="0">
                  <a:solidFill>
                    <a:srgbClr val="FFFFFF"/>
                  </a:solidFill>
                  <a:latin typeface="Heebo Black"/>
                  <a:cs typeface="Heebo Black"/>
                </a:rPr>
                <a:t>Crash during execution</a:t>
              </a:r>
              <a:endParaRPr lang="en-US" sz="2400" i="1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sp>
        <p:nvSpPr>
          <p:cNvPr id="16" name="Freeform 16">
            <a:extLst>
              <a:ext uri="{FF2B5EF4-FFF2-40B4-BE49-F238E27FC236}">
                <a16:creationId xmlns:a16="http://schemas.microsoft.com/office/drawing/2014/main" id="{A9BCD3E1-4DC4-7BBE-555F-A0BCEA237F63}"/>
              </a:ext>
            </a:extLst>
          </p:cNvPr>
          <p:cNvSpPr/>
          <p:nvPr/>
        </p:nvSpPr>
        <p:spPr>
          <a:xfrm>
            <a:off x="17259300" y="285622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266F760E-35A0-C205-3DF0-9F9E97143329}"/>
              </a:ext>
            </a:extLst>
          </p:cNvPr>
          <p:cNvSpPr/>
          <p:nvPr/>
        </p:nvSpPr>
        <p:spPr>
          <a:xfrm>
            <a:off x="849565" y="8425756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019BBCF2-B6DA-FA92-31D0-416EE968C9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2406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72"/>
    </mc:Choice>
    <mc:Fallback>
      <p:transition spd="slow" advTm="36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38762-E921-B2BD-EA3A-EA86BFAA2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A1E13BFB-39F9-3098-1476-5FA477B75368}"/>
              </a:ext>
            </a:extLst>
          </p:cNvPr>
          <p:cNvSpPr txBox="1"/>
          <p:nvPr/>
        </p:nvSpPr>
        <p:spPr>
          <a:xfrm>
            <a:off x="3446287" y="4457754"/>
            <a:ext cx="11352739" cy="12695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8D0A75"/>
                </a:solidFill>
                <a:latin typeface="Heebo Black"/>
                <a:cs typeface="Heebo Black"/>
              </a:rPr>
              <a:t>2. Python for Engineering</a:t>
            </a:r>
            <a:endParaRPr lang="en-US" sz="7200" b="1" dirty="0">
              <a:solidFill>
                <a:srgbClr val="8D0A75"/>
              </a:solidFill>
              <a:latin typeface="Heebo Black"/>
              <a:ea typeface="Heebo Black"/>
              <a:cs typeface="Heebo Black"/>
              <a:sym typeface="Heebo Black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CCD9A018-6EA3-5A3E-8439-B97E3E39917B}"/>
              </a:ext>
            </a:extLst>
          </p:cNvPr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9FE09396-09DF-4108-F724-577DA9992712}"/>
              </a:ext>
            </a:extLst>
          </p:cNvPr>
          <p:cNvSpPr/>
          <p:nvPr/>
        </p:nvSpPr>
        <p:spPr>
          <a:xfrm>
            <a:off x="1186155" y="819698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9831079-D275-C645-CE76-216009867A9A}"/>
              </a:ext>
            </a:extLst>
          </p:cNvPr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30F7483F-FB0B-F0E5-2A56-F9B5AFF55D22}"/>
              </a:ext>
            </a:extLst>
          </p:cNvPr>
          <p:cNvSpPr/>
          <p:nvPr/>
        </p:nvSpPr>
        <p:spPr>
          <a:xfrm>
            <a:off x="15709609" y="12386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5F735410-6E20-7481-6EDE-F860403AAD0A}"/>
              </a:ext>
            </a:extLst>
          </p:cNvPr>
          <p:cNvSpPr/>
          <p:nvPr/>
        </p:nvSpPr>
        <p:spPr>
          <a:xfrm>
            <a:off x="-1473017" y="386476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5" y="0"/>
                </a:lnTo>
                <a:lnTo>
                  <a:pt x="4152895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683D5E90-7272-244D-24C1-D2C359BC4A24}"/>
              </a:ext>
            </a:extLst>
          </p:cNvPr>
          <p:cNvSpPr/>
          <p:nvPr/>
        </p:nvSpPr>
        <p:spPr>
          <a:xfrm rot="-10800000">
            <a:off x="15565437" y="5092543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4" y="0"/>
                </a:lnTo>
                <a:lnTo>
                  <a:pt x="4152894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64A9636-23BD-AEC2-7B1A-EAE3975DBA8C}"/>
              </a:ext>
            </a:extLst>
          </p:cNvPr>
          <p:cNvSpPr/>
          <p:nvPr/>
        </p:nvSpPr>
        <p:spPr>
          <a:xfrm>
            <a:off x="7914284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26563AF2-CB3A-F339-518C-7B247467ECBE}"/>
              </a:ext>
            </a:extLst>
          </p:cNvPr>
          <p:cNvSpPr/>
          <p:nvPr/>
        </p:nvSpPr>
        <p:spPr>
          <a:xfrm>
            <a:off x="791428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9376C184-9E41-8F32-8170-BA83EC8C0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3444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4"/>
    </mc:Choice>
    <mc:Fallback>
      <p:transition spd="slow" advTm="1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866B7D-68CF-C87F-050C-D3FB29A11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896C95E-1EC7-A422-4BDA-E7D43BE0DDCF}"/>
              </a:ext>
            </a:extLst>
          </p:cNvPr>
          <p:cNvSpPr/>
          <p:nvPr/>
        </p:nvSpPr>
        <p:spPr>
          <a:xfrm>
            <a:off x="1285313" y="-4191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5DA44CCE-75ED-1EC1-87ED-B6696B6C59D9}"/>
              </a:ext>
            </a:extLst>
          </p:cNvPr>
          <p:cNvSpPr txBox="1"/>
          <p:nvPr/>
        </p:nvSpPr>
        <p:spPr>
          <a:xfrm>
            <a:off x="10591800" y="747888"/>
            <a:ext cx="7439226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9000" b="1" dirty="0">
                <a:solidFill>
                  <a:srgbClr val="FFFFFF"/>
                </a:solidFill>
                <a:latin typeface="Heebo Black"/>
                <a:cs typeface="Heebo Black"/>
              </a:rPr>
              <a:t>Why Python</a:t>
            </a:r>
            <a:r>
              <a:rPr lang="en-US" sz="9600" b="1" dirty="0">
                <a:solidFill>
                  <a:srgbClr val="FFFFFF"/>
                </a:solidFill>
                <a:latin typeface="Heebo Black"/>
                <a:cs typeface="Heebo Black"/>
              </a:rPr>
              <a:t>?</a:t>
            </a:r>
            <a:endParaRPr lang="en-US" sz="9600" b="1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0A2EB0A-C303-BB3F-48F6-5AA9D9EB74F7}"/>
              </a:ext>
            </a:extLst>
          </p:cNvPr>
          <p:cNvSpPr/>
          <p:nvPr/>
        </p:nvSpPr>
        <p:spPr>
          <a:xfrm>
            <a:off x="12725400" y="790678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225013D6-982D-47CD-D061-352AB19DA095}"/>
              </a:ext>
            </a:extLst>
          </p:cNvPr>
          <p:cNvSpPr/>
          <p:nvPr/>
        </p:nvSpPr>
        <p:spPr>
          <a:xfrm rot="20627716">
            <a:off x="13919219" y="4099667"/>
            <a:ext cx="6576793" cy="7614232"/>
          </a:xfrm>
          <a:custGeom>
            <a:avLst/>
            <a:gdLst/>
            <a:ahLst/>
            <a:cxnLst/>
            <a:rect l="l" t="t" r="r" b="b"/>
            <a:pathLst>
              <a:path w="6576793" h="7614232">
                <a:moveTo>
                  <a:pt x="0" y="0"/>
                </a:moveTo>
                <a:lnTo>
                  <a:pt x="6576793" y="0"/>
                </a:lnTo>
                <a:lnTo>
                  <a:pt x="6576793" y="7614232"/>
                </a:lnTo>
                <a:lnTo>
                  <a:pt x="0" y="76142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A01073F6-2AB4-F71D-0666-241283BAF54C}"/>
              </a:ext>
            </a:extLst>
          </p:cNvPr>
          <p:cNvSpPr/>
          <p:nvPr/>
        </p:nvSpPr>
        <p:spPr>
          <a:xfrm rot="14185065">
            <a:off x="-993139" y="-467327"/>
            <a:ext cx="3288317" cy="3144454"/>
          </a:xfrm>
          <a:custGeom>
            <a:avLst/>
            <a:gdLst/>
            <a:ahLst/>
            <a:cxnLst/>
            <a:rect l="l" t="t" r="r" b="b"/>
            <a:pathLst>
              <a:path w="3288317" h="3144454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FB5A580-6465-3170-4E1D-C131710B994F}"/>
              </a:ext>
            </a:extLst>
          </p:cNvPr>
          <p:cNvSpPr txBox="1"/>
          <p:nvPr/>
        </p:nvSpPr>
        <p:spPr>
          <a:xfrm>
            <a:off x="952868" y="3345517"/>
            <a:ext cx="11059087" cy="435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>
                <a:solidFill>
                  <a:srgbClr val="FFFFFF"/>
                </a:solidFill>
                <a:latin typeface="Heebo Black"/>
                <a:cs typeface="Heebo Black"/>
              </a:rPr>
              <a:t>Advantages: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Heebo Black"/>
                <a:cs typeface="Heebo Black"/>
              </a:rPr>
              <a:t>Easy Syntax: 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Readable, minimal boilerplate.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Heebo Black"/>
                <a:cs typeface="Heebo Black"/>
              </a:rPr>
              <a:t>Libraries:</a:t>
            </a:r>
          </a:p>
          <a:p>
            <a:pPr marL="1097280" indent="-457200"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NumPy (numerical computing).</a:t>
            </a:r>
          </a:p>
          <a:p>
            <a:pPr marL="1097280" indent="-457200"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Pandas (data analysis).</a:t>
            </a:r>
          </a:p>
          <a:p>
            <a:pPr marL="1097280" indent="-457200"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TensorFlow (AI/ML).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b="1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Heebo Black"/>
                <a:cs typeface="Heebo Black"/>
              </a:rPr>
              <a:t>Cross-Platform: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Runs on Windows, Linux, embedded systems.</a:t>
            </a:r>
            <a:r>
              <a:rPr lang="en-US" sz="3200" dirty="0">
                <a:solidFill>
                  <a:schemeClr val="bg1"/>
                </a:solidFill>
              </a:rPr>
              <a:t>.</a:t>
            </a: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01545D0F-696C-3C92-C16A-86380D9A4B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75786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19"/>
    </mc:Choice>
    <mc:Fallback>
      <p:transition spd="slow" advTm="31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65C582-D6B9-7A7F-1B2D-ECEBD32DE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D80A500-0531-FA39-0AB8-4B77E492BD6F}"/>
              </a:ext>
            </a:extLst>
          </p:cNvPr>
          <p:cNvSpPr txBox="1"/>
          <p:nvPr/>
        </p:nvSpPr>
        <p:spPr>
          <a:xfrm>
            <a:off x="457200" y="1028700"/>
            <a:ext cx="8091809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dirty="0">
                <a:solidFill>
                  <a:srgbClr val="FFFFFF"/>
                </a:solidFill>
                <a:latin typeface="Heebo Black"/>
                <a:cs typeface="Heebo Black"/>
              </a:rPr>
              <a:t>Python vs. </a:t>
            </a:r>
          </a:p>
          <a:p>
            <a:r>
              <a:rPr lang="en-US" sz="6000" b="1" dirty="0">
                <a:solidFill>
                  <a:srgbClr val="FFFFFF"/>
                </a:solidFill>
                <a:latin typeface="Heebo Black"/>
                <a:cs typeface="Heebo Black"/>
              </a:rPr>
              <a:t>Other Languages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5B4CE91-0C4D-9D1F-11B0-4F328203E339}"/>
              </a:ext>
            </a:extLst>
          </p:cNvPr>
          <p:cNvSpPr/>
          <p:nvPr/>
        </p:nvSpPr>
        <p:spPr>
          <a:xfrm rot="9555307">
            <a:off x="12585370" y="-2690243"/>
            <a:ext cx="6534882" cy="7561590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BCD2883-8EC6-3136-50C2-F832E1F4E0F6}"/>
              </a:ext>
            </a:extLst>
          </p:cNvPr>
          <p:cNvSpPr/>
          <p:nvPr/>
        </p:nvSpPr>
        <p:spPr>
          <a:xfrm>
            <a:off x="-1325819" y="707188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4C5D9A72-9893-D684-DC28-3BC1D5D507ED}"/>
              </a:ext>
            </a:extLst>
          </p:cNvPr>
          <p:cNvSpPr/>
          <p:nvPr/>
        </p:nvSpPr>
        <p:spPr>
          <a:xfrm>
            <a:off x="17299242" y="36605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9A4D0AA-8B9E-6191-F797-691FDEB0C17F}"/>
              </a:ext>
            </a:extLst>
          </p:cNvPr>
          <p:cNvSpPr/>
          <p:nvPr/>
        </p:nvSpPr>
        <p:spPr>
          <a:xfrm>
            <a:off x="519345" y="85627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63BF267-C66A-0048-9A83-EA01E0E348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333091"/>
              </p:ext>
            </p:extLst>
          </p:nvPr>
        </p:nvGraphicFramePr>
        <p:xfrm>
          <a:off x="1524000" y="3238500"/>
          <a:ext cx="14554200" cy="6019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04910">
                  <a:extLst>
                    <a:ext uri="{9D8B030D-6E8A-4147-A177-3AD203B41FA5}">
                      <a16:colId xmlns:a16="http://schemas.microsoft.com/office/drawing/2014/main" val="1033217095"/>
                    </a:ext>
                  </a:extLst>
                </a:gridCol>
                <a:gridCol w="2904910">
                  <a:extLst>
                    <a:ext uri="{9D8B030D-6E8A-4147-A177-3AD203B41FA5}">
                      <a16:colId xmlns:a16="http://schemas.microsoft.com/office/drawing/2014/main" val="2855988083"/>
                    </a:ext>
                  </a:extLst>
                </a:gridCol>
                <a:gridCol w="2904910">
                  <a:extLst>
                    <a:ext uri="{9D8B030D-6E8A-4147-A177-3AD203B41FA5}">
                      <a16:colId xmlns:a16="http://schemas.microsoft.com/office/drawing/2014/main" val="3275508226"/>
                    </a:ext>
                  </a:extLst>
                </a:gridCol>
                <a:gridCol w="2904910">
                  <a:extLst>
                    <a:ext uri="{9D8B030D-6E8A-4147-A177-3AD203B41FA5}">
                      <a16:colId xmlns:a16="http://schemas.microsoft.com/office/drawing/2014/main" val="3008759232"/>
                    </a:ext>
                  </a:extLst>
                </a:gridCol>
                <a:gridCol w="2934560">
                  <a:extLst>
                    <a:ext uri="{9D8B030D-6E8A-4147-A177-3AD203B41FA5}">
                      <a16:colId xmlns:a16="http://schemas.microsoft.com/office/drawing/2014/main" val="988131663"/>
                    </a:ext>
                  </a:extLst>
                </a:gridCol>
              </a:tblGrid>
              <a:tr h="571818">
                <a:tc>
                  <a:txBody>
                    <a:bodyPr/>
                    <a:lstStyle/>
                    <a:p>
                      <a:pPr algn="ctr"/>
                      <a:endParaRPr lang="en-US" sz="3500" dirty="0">
                        <a:solidFill>
                          <a:schemeClr val="bg1"/>
                        </a:solidFill>
                        <a:latin typeface="Heebo Black" pitchFamily="2" charset="-79"/>
                        <a:cs typeface="Heebo Black" pitchFamily="2" charset="-79"/>
                      </a:endParaRP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500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Python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500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C++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Java</a:t>
                      </a:r>
                      <a:endParaRPr lang="en-US" sz="3500" dirty="0">
                        <a:solidFill>
                          <a:schemeClr val="bg1"/>
                        </a:solidFill>
                        <a:latin typeface="Heebo Black" pitchFamily="2" charset="-79"/>
                        <a:cs typeface="Heebo Black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7735235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500" kern="1200" dirty="0">
                          <a:solidFill>
                            <a:schemeClr val="bg1"/>
                          </a:solidFill>
                          <a:latin typeface="Heebo Black" pitchFamily="2" charset="-79"/>
                          <a:ea typeface="+mn-ea"/>
                          <a:cs typeface="Heebo Black" pitchFamily="2" charset="-79"/>
                        </a:rPr>
                        <a:t>Usability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kern="120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ea typeface="+mn-ea"/>
                          <a:cs typeface="Assistant Regular" panose="020B0604020202020204" charset="-79"/>
                        </a:rPr>
                        <a:t>Easy syntax, rapid development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Complex, manual memory management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Complex, steep learning curve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Verbose but structured</a:t>
                      </a:r>
                      <a:endParaRPr lang="en-US" sz="3000" b="0" dirty="0">
                        <a:solidFill>
                          <a:schemeClr val="bg1"/>
                        </a:solidFill>
                        <a:latin typeface="Assistant Regular" panose="020B0604020202020204" charset="-79"/>
                        <a:cs typeface="Assistant Regular" panose="020B060402020202020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046859"/>
                  </a:ext>
                </a:extLst>
              </a:tr>
              <a:tr h="374927">
                <a:tc>
                  <a:txBody>
                    <a:bodyPr/>
                    <a:lstStyle/>
                    <a:p>
                      <a:pPr algn="ctr"/>
                      <a:r>
                        <a:rPr lang="en-US" sz="3500" kern="1200" dirty="0">
                          <a:solidFill>
                            <a:schemeClr val="bg1"/>
                          </a:solidFill>
                          <a:latin typeface="Heebo Black" pitchFamily="2" charset="-79"/>
                          <a:ea typeface="+mn-ea"/>
                          <a:cs typeface="Heebo Black" pitchFamily="2" charset="-79"/>
                        </a:rPr>
                        <a:t>Speed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Slow (interpreted)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Very fast (compiled)	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Very fast (compiled)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Fast (JIT compiled)</a:t>
                      </a:r>
                      <a:endParaRPr lang="en-US" sz="3000" b="0" dirty="0">
                        <a:solidFill>
                          <a:schemeClr val="bg1"/>
                        </a:solidFill>
                        <a:latin typeface="Assistant Regular" panose="020B0604020202020204" charset="-79"/>
                        <a:cs typeface="Assistant Regular" panose="020B060402020202020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650105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500" kern="1200" dirty="0">
                          <a:solidFill>
                            <a:schemeClr val="bg1"/>
                          </a:solidFill>
                          <a:latin typeface="Heebo Black" pitchFamily="2" charset="-79"/>
                          <a:ea typeface="+mn-ea"/>
                          <a:cs typeface="Heebo Black" pitchFamily="2" charset="-79"/>
                        </a:rPr>
                        <a:t>Libraries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Rich AI/ML &amp; engineering (NumPy, TensorFlow)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Low-level system libraries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Boost, Qt, game engines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Enterprise frameworks (Spring)</a:t>
                      </a:r>
                      <a:endParaRPr lang="en-US" sz="3000" b="0" dirty="0">
                        <a:solidFill>
                          <a:schemeClr val="bg1"/>
                        </a:solidFill>
                        <a:latin typeface="Assistant Regular" panose="020B0604020202020204" charset="-79"/>
                        <a:cs typeface="Assistant Regular" panose="020B0604020202020204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912321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500" kern="1200" dirty="0">
                          <a:solidFill>
                            <a:schemeClr val="bg1"/>
                          </a:solidFill>
                          <a:latin typeface="Heebo Black" pitchFamily="2" charset="-79"/>
                          <a:ea typeface="+mn-ea"/>
                          <a:cs typeface="Heebo Black" pitchFamily="2" charset="-79"/>
                        </a:rPr>
                        <a:t>Best For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AI, prototyping, data analysis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OS, embedded systems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Game engines, HPC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Enterprise apps, Android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90051520"/>
                  </a:ext>
                </a:extLst>
              </a:tr>
            </a:tbl>
          </a:graphicData>
        </a:graphic>
      </p:graphicFrame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3EECCBC1-3E1E-47EF-B205-C1E025782A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59033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87"/>
    </mc:Choice>
    <mc:Fallback>
      <p:transition spd="slow" advTm="40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8E1D5-8BE3-8093-9694-3E0304F7D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FC3C857C-A7C2-67E7-5717-0D254A25D214}"/>
              </a:ext>
            </a:extLst>
          </p:cNvPr>
          <p:cNvSpPr txBox="1"/>
          <p:nvPr/>
        </p:nvSpPr>
        <p:spPr>
          <a:xfrm>
            <a:off x="3486418" y="4152900"/>
            <a:ext cx="11352739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8D0A75"/>
                </a:solidFill>
                <a:latin typeface="Heebo Black"/>
                <a:cs typeface="Heebo Black"/>
              </a:rPr>
              <a:t>2. Python &amp; AI in Engineering (Case Studies)</a:t>
            </a:r>
            <a:endParaRPr lang="en-US" sz="7200" b="1" dirty="0">
              <a:solidFill>
                <a:srgbClr val="8D0A75"/>
              </a:solidFill>
              <a:latin typeface="Heebo Black"/>
              <a:ea typeface="Heebo Black"/>
              <a:cs typeface="Heebo Black"/>
              <a:sym typeface="Heebo Black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D2446AA0-E6D3-9424-ED48-3E3F14FD0702}"/>
              </a:ext>
            </a:extLst>
          </p:cNvPr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E8D219F4-30AF-24D9-BB45-5D7846A863BE}"/>
              </a:ext>
            </a:extLst>
          </p:cNvPr>
          <p:cNvSpPr/>
          <p:nvPr/>
        </p:nvSpPr>
        <p:spPr>
          <a:xfrm>
            <a:off x="1186155" y="819698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0AAC5A21-1EC1-A6E2-6DF7-4D3E2718DD76}"/>
              </a:ext>
            </a:extLst>
          </p:cNvPr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49380DF4-CC2B-AD18-4036-9BA71F5788E7}"/>
              </a:ext>
            </a:extLst>
          </p:cNvPr>
          <p:cNvSpPr/>
          <p:nvPr/>
        </p:nvSpPr>
        <p:spPr>
          <a:xfrm>
            <a:off x="15709609" y="12386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1658EC9-9004-9718-BEC3-DE7CEC2C9DB1}"/>
              </a:ext>
            </a:extLst>
          </p:cNvPr>
          <p:cNvSpPr/>
          <p:nvPr/>
        </p:nvSpPr>
        <p:spPr>
          <a:xfrm>
            <a:off x="-1473017" y="386476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5" y="0"/>
                </a:lnTo>
                <a:lnTo>
                  <a:pt x="4152895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0B8191F4-0097-B218-E700-E8106196EA65}"/>
              </a:ext>
            </a:extLst>
          </p:cNvPr>
          <p:cNvSpPr/>
          <p:nvPr/>
        </p:nvSpPr>
        <p:spPr>
          <a:xfrm rot="-10800000">
            <a:off x="15565437" y="5092543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4" y="0"/>
                </a:lnTo>
                <a:lnTo>
                  <a:pt x="4152894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898DCAD0-26EB-48B1-7BDE-F969B1ACF4D5}"/>
              </a:ext>
            </a:extLst>
          </p:cNvPr>
          <p:cNvSpPr/>
          <p:nvPr/>
        </p:nvSpPr>
        <p:spPr>
          <a:xfrm>
            <a:off x="7914284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177DB0D3-D037-538C-4BD8-5E00A0C3A91A}"/>
              </a:ext>
            </a:extLst>
          </p:cNvPr>
          <p:cNvSpPr/>
          <p:nvPr/>
        </p:nvSpPr>
        <p:spPr>
          <a:xfrm>
            <a:off x="791428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D35F565-1CF5-93CD-3AE3-3A6151BBF1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8801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7"/>
    </mc:Choice>
    <mc:Fallback>
      <p:transition spd="slow" advTm="1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2DF299-6111-ABB7-435C-50DCF3524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DB792F1-1DD6-9332-8D99-61FA50CC20F1}"/>
              </a:ext>
            </a:extLst>
          </p:cNvPr>
          <p:cNvSpPr txBox="1"/>
          <p:nvPr/>
        </p:nvSpPr>
        <p:spPr>
          <a:xfrm>
            <a:off x="10331525" y="902252"/>
            <a:ext cx="7277100" cy="25391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AI in Engineering Fields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F321882-71A6-5F1A-7F2B-AC2EEAB236E4}"/>
              </a:ext>
            </a:extLst>
          </p:cNvPr>
          <p:cNvSpPr/>
          <p:nvPr/>
        </p:nvSpPr>
        <p:spPr>
          <a:xfrm rot="-3836337">
            <a:off x="-3054493" y="-8071555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391D1A9A-921D-0944-D460-309D9E17A5B0}"/>
              </a:ext>
            </a:extLst>
          </p:cNvPr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7DAE6260-8530-7CD0-953A-1802E3420C05}"/>
              </a:ext>
            </a:extLst>
          </p:cNvPr>
          <p:cNvGrpSpPr/>
          <p:nvPr/>
        </p:nvGrpSpPr>
        <p:grpSpPr>
          <a:xfrm>
            <a:off x="3243294" y="5344521"/>
            <a:ext cx="3924141" cy="2016753"/>
            <a:chOff x="0" y="-1000331"/>
            <a:chExt cx="4747778" cy="2689003"/>
          </a:xfrm>
        </p:grpSpPr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B36D76D0-5E01-FFFD-0308-89DA46E4CD70}"/>
                </a:ext>
              </a:extLst>
            </p:cNvPr>
            <p:cNvSpPr txBox="1"/>
            <p:nvPr/>
          </p:nvSpPr>
          <p:spPr>
            <a:xfrm>
              <a:off x="65612" y="457566"/>
              <a:ext cx="4682166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Predictive maintenance (sensor data + ML)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90AADFE3-FD7B-8523-0367-72A7F7890A7C}"/>
                </a:ext>
              </a:extLst>
            </p:cNvPr>
            <p:cNvSpPr txBox="1"/>
            <p:nvPr/>
          </p:nvSpPr>
          <p:spPr>
            <a:xfrm>
              <a:off x="0" y="-1000331"/>
              <a:ext cx="4682166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Civil</a:t>
              </a:r>
              <a:endParaRPr lang="en-US" sz="3500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F167B367-3C05-B452-0D3D-1A1867209D14}"/>
              </a:ext>
            </a:extLst>
          </p:cNvPr>
          <p:cNvGrpSpPr/>
          <p:nvPr/>
        </p:nvGrpSpPr>
        <p:grpSpPr>
          <a:xfrm>
            <a:off x="13534483" y="5243617"/>
            <a:ext cx="3758513" cy="2117657"/>
            <a:chOff x="-61139" y="-345965"/>
            <a:chExt cx="5011351" cy="2823541"/>
          </a:xfrm>
        </p:grpSpPr>
        <p:sp>
          <p:nvSpPr>
            <p:cNvPr id="11" name="TextBox 11">
              <a:extLst>
                <a:ext uri="{FF2B5EF4-FFF2-40B4-BE49-F238E27FC236}">
                  <a16:creationId xmlns:a16="http://schemas.microsoft.com/office/drawing/2014/main" id="{D82393D5-6AEA-0C0D-DB69-A9194FE1E8B4}"/>
                </a:ext>
              </a:extLst>
            </p:cNvPr>
            <p:cNvSpPr txBox="1"/>
            <p:nvPr/>
          </p:nvSpPr>
          <p:spPr>
            <a:xfrm>
              <a:off x="268046" y="1246470"/>
              <a:ext cx="4682166" cy="12311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Circuit optimization (TensorFlow)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F32E97C8-0DCF-460E-C705-D5EC6EA9AFC0}"/>
                </a:ext>
              </a:extLst>
            </p:cNvPr>
            <p:cNvSpPr txBox="1"/>
            <p:nvPr/>
          </p:nvSpPr>
          <p:spPr>
            <a:xfrm>
              <a:off x="-61139" y="-345965"/>
              <a:ext cx="4682166" cy="7181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Electrical</a:t>
              </a:r>
              <a:endParaRPr lang="en-US" sz="3500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E9A3D408-0ADF-AC31-907E-BCA5BC02C191}"/>
              </a:ext>
            </a:extLst>
          </p:cNvPr>
          <p:cNvGrpSpPr/>
          <p:nvPr/>
        </p:nvGrpSpPr>
        <p:grpSpPr>
          <a:xfrm>
            <a:off x="8053629" y="5245424"/>
            <a:ext cx="4219205" cy="1654185"/>
            <a:chOff x="-759921" y="105869"/>
            <a:chExt cx="4771982" cy="1731919"/>
          </a:xfrm>
        </p:grpSpPr>
        <p:sp>
          <p:nvSpPr>
            <p:cNvPr id="14" name="TextBox 14">
              <a:extLst>
                <a:ext uri="{FF2B5EF4-FFF2-40B4-BE49-F238E27FC236}">
                  <a16:creationId xmlns:a16="http://schemas.microsoft.com/office/drawing/2014/main" id="{D13722E2-8AAF-07F8-192F-0F334A9A0D73}"/>
                </a:ext>
              </a:extLst>
            </p:cNvPr>
            <p:cNvSpPr txBox="1"/>
            <p:nvPr/>
          </p:nvSpPr>
          <p:spPr>
            <a:xfrm>
              <a:off x="-670105" y="1354428"/>
              <a:ext cx="4682166" cy="483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Robotics (ROS + Python)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5" name="TextBox 15">
              <a:extLst>
                <a:ext uri="{FF2B5EF4-FFF2-40B4-BE49-F238E27FC236}">
                  <a16:creationId xmlns:a16="http://schemas.microsoft.com/office/drawing/2014/main" id="{97F5356F-6DC1-C94A-9E2A-38742C5E471D}"/>
                </a:ext>
              </a:extLst>
            </p:cNvPr>
            <p:cNvSpPr txBox="1"/>
            <p:nvPr/>
          </p:nvSpPr>
          <p:spPr>
            <a:xfrm>
              <a:off x="-759921" y="105869"/>
              <a:ext cx="4682166" cy="5679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Mechanical</a:t>
              </a:r>
              <a:endParaRPr lang="en-US" sz="3500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sp>
        <p:nvSpPr>
          <p:cNvPr id="16" name="Freeform 16">
            <a:extLst>
              <a:ext uri="{FF2B5EF4-FFF2-40B4-BE49-F238E27FC236}">
                <a16:creationId xmlns:a16="http://schemas.microsoft.com/office/drawing/2014/main" id="{7F328B7B-FEC3-06F9-72F2-A88E97128382}"/>
              </a:ext>
            </a:extLst>
          </p:cNvPr>
          <p:cNvSpPr/>
          <p:nvPr/>
        </p:nvSpPr>
        <p:spPr>
          <a:xfrm>
            <a:off x="17299242" y="36605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AC609B76-CF32-1165-76F9-A3A8C3CABAFC}"/>
              </a:ext>
            </a:extLst>
          </p:cNvPr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8482F23-E50B-896D-7A28-248AD9EF68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2826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03"/>
    </mc:Choice>
    <mc:Fallback>
      <p:transition spd="slow" advTm="27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FDD4AD-3E73-0720-75BA-BE8D75BE9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00CF56C-2A06-F825-E950-6B7BE09CA55D}"/>
              </a:ext>
            </a:extLst>
          </p:cNvPr>
          <p:cNvSpPr txBox="1"/>
          <p:nvPr/>
        </p:nvSpPr>
        <p:spPr>
          <a:xfrm>
            <a:off x="457201" y="1028700"/>
            <a:ext cx="746760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eebo Black" pitchFamily="2" charset="-79"/>
                <a:cs typeface="Heebo Black" pitchFamily="2" charset="-79"/>
              </a:rPr>
              <a:t>Autodesk's Generative Design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50B966CB-BA23-0F68-5957-3F544194C8F5}"/>
              </a:ext>
            </a:extLst>
          </p:cNvPr>
          <p:cNvSpPr/>
          <p:nvPr/>
        </p:nvSpPr>
        <p:spPr>
          <a:xfrm rot="9555307">
            <a:off x="12505958" y="-3012069"/>
            <a:ext cx="6534882" cy="7561590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E6D024BF-8C6C-6786-1235-CE75672B8A2D}"/>
              </a:ext>
            </a:extLst>
          </p:cNvPr>
          <p:cNvSpPr/>
          <p:nvPr/>
        </p:nvSpPr>
        <p:spPr>
          <a:xfrm>
            <a:off x="-743243" y="8496300"/>
            <a:ext cx="2400886" cy="1998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1E8FA-F371-ED33-CD4F-13660B2F042B}"/>
              </a:ext>
            </a:extLst>
          </p:cNvPr>
          <p:cNvSpPr txBox="1"/>
          <p:nvPr/>
        </p:nvSpPr>
        <p:spPr>
          <a:xfrm>
            <a:off x="838200" y="3256657"/>
            <a:ext cx="143256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Uses Python scripts with AI algorithms to generate thousands of design alternatives.</a:t>
            </a:r>
          </a:p>
          <a:p>
            <a:endParaRPr lang="en-US" sz="3000" dirty="0">
              <a:solidFill>
                <a:srgbClr val="FFFFFF"/>
              </a:solidFill>
              <a:latin typeface="Assistant Regular"/>
              <a:cs typeface="Assistant 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Machine learning models evaluate designs against constraints (loads, materials, costs).</a:t>
            </a:r>
          </a:p>
          <a:p>
            <a:endParaRPr lang="en-US" sz="3000" dirty="0">
              <a:solidFill>
                <a:srgbClr val="FFFFFF"/>
              </a:solidFill>
              <a:latin typeface="Assistant Regular"/>
              <a:cs typeface="Assistant 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 </a:t>
            </a:r>
            <a:r>
              <a:rPr lang="en-US" sz="3000" b="1" dirty="0">
                <a:solidFill>
                  <a:srgbClr val="FFFFFF"/>
                </a:solidFill>
                <a:latin typeface="Assistant Regular"/>
                <a:cs typeface="Assistant Regular"/>
              </a:rPr>
              <a:t>Impact: </a:t>
            </a: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Reduced design time by 70-90% in some cases while improving structural performance.</a:t>
            </a:r>
          </a:p>
          <a:p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9BA398F8-E42F-3CC6-9526-86E05A08EAB6}"/>
              </a:ext>
            </a:extLst>
          </p:cNvPr>
          <p:cNvSpPr/>
          <p:nvPr/>
        </p:nvSpPr>
        <p:spPr>
          <a:xfrm>
            <a:off x="17451642" y="38129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CF55AD2-1306-F8D6-16B1-BA302DD408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05937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18"/>
    </mc:Choice>
    <mc:Fallback>
      <p:transition spd="slow" advTm="24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5A7AE2-601A-B4F0-F63B-85D08B967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358A695-8904-3683-7194-22C396F3857E}"/>
              </a:ext>
            </a:extLst>
          </p:cNvPr>
          <p:cNvSpPr txBox="1"/>
          <p:nvPr/>
        </p:nvSpPr>
        <p:spPr>
          <a:xfrm>
            <a:off x="457200" y="1028700"/>
            <a:ext cx="8000999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eebo Black" pitchFamily="2" charset="-79"/>
                <a:cs typeface="Heebo Black" pitchFamily="2" charset="-79"/>
              </a:rPr>
              <a:t>Smart Bridge Monitoring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A1A4B8F-AF70-125B-7801-D98828DDACE7}"/>
              </a:ext>
            </a:extLst>
          </p:cNvPr>
          <p:cNvSpPr/>
          <p:nvPr/>
        </p:nvSpPr>
        <p:spPr>
          <a:xfrm rot="9555307">
            <a:off x="12505958" y="-3012069"/>
            <a:ext cx="6534882" cy="7561590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1C2E4E18-C0EA-C1E0-7744-6911D53242C8}"/>
              </a:ext>
            </a:extLst>
          </p:cNvPr>
          <p:cNvSpPr/>
          <p:nvPr/>
        </p:nvSpPr>
        <p:spPr>
          <a:xfrm>
            <a:off x="-743243" y="8496300"/>
            <a:ext cx="2400886" cy="1998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F9665A-8D8B-FDF7-E157-B042E31963EB}"/>
              </a:ext>
            </a:extLst>
          </p:cNvPr>
          <p:cNvSpPr txBox="1"/>
          <p:nvPr/>
        </p:nvSpPr>
        <p:spPr>
          <a:xfrm>
            <a:off x="838200" y="3256657"/>
            <a:ext cx="143256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Python computer vision (OpenCV) analyzes bridge deformation from cameras.</a:t>
            </a:r>
          </a:p>
          <a:p>
            <a:endParaRPr lang="en-US" sz="3000" dirty="0">
              <a:solidFill>
                <a:srgbClr val="FFFFFF"/>
              </a:solidFill>
              <a:latin typeface="Assistant Regular"/>
              <a:cs typeface="Assistant 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AI models detect micro-cracks and structural anomalies.</a:t>
            </a:r>
          </a:p>
          <a:p>
            <a:endParaRPr lang="en-US" sz="3000" dirty="0">
              <a:solidFill>
                <a:srgbClr val="FFFFFF"/>
              </a:solidFill>
              <a:latin typeface="Assistant Regular"/>
              <a:cs typeface="Assistant Regular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Assistant Regular"/>
                <a:cs typeface="Assistant Regular"/>
              </a:rPr>
              <a:t>  Impact: Early detection of issues can extend infrastructure lifespan by 20-30%.</a:t>
            </a:r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6CECC043-014A-AE61-46D8-C2A4CBD1B0B1}"/>
              </a:ext>
            </a:extLst>
          </p:cNvPr>
          <p:cNvSpPr/>
          <p:nvPr/>
        </p:nvSpPr>
        <p:spPr>
          <a:xfrm>
            <a:off x="17451642" y="38129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502C2D8-3A39-2D4F-A369-7516863551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78305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53"/>
    </mc:Choice>
    <mc:Fallback>
      <p:transition spd="slow" advTm="21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824B0-FEBC-639E-9C10-E243D2489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6C56103-9CE5-8299-04F2-E73A2BBB72F7}"/>
              </a:ext>
            </a:extLst>
          </p:cNvPr>
          <p:cNvSpPr/>
          <p:nvPr/>
        </p:nvSpPr>
        <p:spPr>
          <a:xfrm rot="7045804">
            <a:off x="10682967" y="3706429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5" y="0"/>
                </a:lnTo>
                <a:lnTo>
                  <a:pt x="12375395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C2F3038-FA43-AC50-6C5F-4E5F03B14A28}"/>
              </a:ext>
            </a:extLst>
          </p:cNvPr>
          <p:cNvSpPr/>
          <p:nvPr/>
        </p:nvSpPr>
        <p:spPr>
          <a:xfrm rot="-3709566">
            <a:off x="-4038325" y="-8075025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5" y="0"/>
                </a:lnTo>
                <a:lnTo>
                  <a:pt x="12375395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4FCBADF-CF77-7F84-29C8-BCC2E7B6B7BD}"/>
              </a:ext>
            </a:extLst>
          </p:cNvPr>
          <p:cNvSpPr/>
          <p:nvPr/>
        </p:nvSpPr>
        <p:spPr>
          <a:xfrm>
            <a:off x="14799868" y="-16396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016317EA-AEDD-678C-DB17-16EFBE88075E}"/>
              </a:ext>
            </a:extLst>
          </p:cNvPr>
          <p:cNvSpPr/>
          <p:nvPr/>
        </p:nvSpPr>
        <p:spPr>
          <a:xfrm>
            <a:off x="1028700" y="8144447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B4BE265-F79E-1C5D-1A06-E960F8B4471C}"/>
              </a:ext>
            </a:extLst>
          </p:cNvPr>
          <p:cNvSpPr txBox="1"/>
          <p:nvPr/>
        </p:nvSpPr>
        <p:spPr>
          <a:xfrm>
            <a:off x="5943600" y="4487990"/>
            <a:ext cx="6994529" cy="13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 dirty="0">
                <a:solidFill>
                  <a:srgbClr val="8D0A75"/>
                </a:solidFill>
                <a:latin typeface="Heebo Black"/>
                <a:ea typeface="Heebo Black"/>
                <a:cs typeface="Heebo Black"/>
                <a:sym typeface="Heebo Black"/>
              </a:rPr>
              <a:t>Thank you!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7F42F8DD-D1FF-478E-EFF1-98598BB62B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0403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9"/>
    </mc:Choice>
    <mc:Fallback>
      <p:transition spd="slow" advTm="1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672581">
            <a:off x="-947269" y="5620650"/>
            <a:ext cx="5580921" cy="6536950"/>
          </a:xfrm>
          <a:custGeom>
            <a:avLst/>
            <a:gdLst/>
            <a:ahLst/>
            <a:cxnLst/>
            <a:rect l="l" t="t" r="r" b="b"/>
            <a:pathLst>
              <a:path w="5580921" h="6536950">
                <a:moveTo>
                  <a:pt x="0" y="0"/>
                </a:moveTo>
                <a:lnTo>
                  <a:pt x="5580921" y="0"/>
                </a:lnTo>
                <a:lnTo>
                  <a:pt x="5580921" y="6536951"/>
                </a:lnTo>
                <a:lnTo>
                  <a:pt x="0" y="65369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766888" y="10287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515029" y="1104900"/>
            <a:ext cx="7812392" cy="1298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 dirty="0">
                <a:solidFill>
                  <a:srgbClr val="8D0A75"/>
                </a:solidFill>
                <a:latin typeface="Heebo Black"/>
                <a:ea typeface="Heebo Black"/>
                <a:cs typeface="Heebo Black"/>
                <a:sym typeface="Heebo Black"/>
              </a:rPr>
              <a:t>Content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72766" y="2942893"/>
            <a:ext cx="10331968" cy="45212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solidFill>
                  <a:srgbClr val="33123B"/>
                </a:solidFill>
              </a:rPr>
              <a:t> History of Programming.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solidFill>
                  <a:srgbClr val="33123B"/>
                </a:solidFill>
              </a:rPr>
              <a:t> Algorithms in Problem-Solving.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solidFill>
                  <a:srgbClr val="33123B"/>
                </a:solidFill>
              </a:rPr>
              <a:t> Common Programming Errors.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solidFill>
                  <a:srgbClr val="33123B"/>
                </a:solidFill>
              </a:rPr>
              <a:t> Python for Engineering.</a:t>
            </a:r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en-US" sz="4000" dirty="0">
                <a:solidFill>
                  <a:srgbClr val="33123B"/>
                </a:solidFill>
              </a:rPr>
              <a:t> Python &amp; AI in Engineering.</a:t>
            </a:r>
          </a:p>
        </p:txBody>
      </p:sp>
      <p:sp>
        <p:nvSpPr>
          <p:cNvPr id="7" name="Freeform 7"/>
          <p:cNvSpPr/>
          <p:nvPr/>
        </p:nvSpPr>
        <p:spPr>
          <a:xfrm rot="2126705">
            <a:off x="15069624" y="-596465"/>
            <a:ext cx="3288317" cy="3144454"/>
          </a:xfrm>
          <a:custGeom>
            <a:avLst/>
            <a:gdLst/>
            <a:ahLst/>
            <a:cxnLst/>
            <a:rect l="l" t="t" r="r" b="b"/>
            <a:pathLst>
              <a:path w="3288317" h="3144454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1549380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6684568" y="8710477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57" name="Audio 56">
            <a:hlinkClick r:id="" action="ppaction://media"/>
            <a:extLst>
              <a:ext uri="{FF2B5EF4-FFF2-40B4-BE49-F238E27FC236}">
                <a16:creationId xmlns:a16="http://schemas.microsoft.com/office/drawing/2014/main" id="{B85C5D0D-DE84-062E-77A0-67AB437E8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6"/>
    </mc:Choice>
    <mc:Fallback>
      <p:transition spd="slow" advTm="4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461035" y="3687799"/>
            <a:ext cx="11352739" cy="3808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8D0A75"/>
                </a:solidFill>
                <a:latin typeface="Heebo Black"/>
                <a:cs typeface="Heebo Black"/>
              </a:rPr>
              <a:t>1. History of Programming and Computation</a:t>
            </a:r>
          </a:p>
          <a:p>
            <a:pPr algn="ctr">
              <a:lnSpc>
                <a:spcPts val="9900"/>
              </a:lnSpc>
            </a:pPr>
            <a:endParaRPr lang="en-US" sz="7200" b="1" dirty="0">
              <a:solidFill>
                <a:srgbClr val="8D0A75"/>
              </a:solidFill>
              <a:latin typeface="Heebo Black"/>
              <a:ea typeface="Heebo Black"/>
              <a:cs typeface="Heebo Black"/>
              <a:sym typeface="Heebo Black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86155" y="819698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709609" y="12386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-1473017" y="386476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5" y="0"/>
                </a:lnTo>
                <a:lnTo>
                  <a:pt x="4152895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-10800000">
            <a:off x="15565437" y="5092543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4" y="0"/>
                </a:lnTo>
                <a:lnTo>
                  <a:pt x="4152894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7914284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791428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56" name="Audio 55">
            <a:hlinkClick r:id="" action="ppaction://media"/>
            <a:extLst>
              <a:ext uri="{FF2B5EF4-FFF2-40B4-BE49-F238E27FC236}">
                <a16:creationId xmlns:a16="http://schemas.microsoft.com/office/drawing/2014/main" id="{E4C7296F-AE98-86C6-D553-5B2BA29D68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3"/>
    </mc:Choice>
    <mc:Fallback>
      <p:transition spd="slow" advTm="2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15934" y="1104900"/>
            <a:ext cx="6943366" cy="2560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900"/>
              </a:lnSpc>
            </a:pPr>
            <a:r>
              <a:rPr lang="en-US" sz="8800" b="1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Evolution of programming </a:t>
            </a:r>
          </a:p>
        </p:txBody>
      </p:sp>
      <p:sp>
        <p:nvSpPr>
          <p:cNvPr id="3" name="Freeform 3"/>
          <p:cNvSpPr/>
          <p:nvPr/>
        </p:nvSpPr>
        <p:spPr>
          <a:xfrm rot="-3836337">
            <a:off x="-3054493" y="-8071555"/>
            <a:ext cx="12375396" cy="14495339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2119289" y="5725408"/>
            <a:ext cx="3821008" cy="2296630"/>
            <a:chOff x="-22247" y="-21837"/>
            <a:chExt cx="5094677" cy="3062172"/>
          </a:xfrm>
        </p:grpSpPr>
        <p:sp>
          <p:nvSpPr>
            <p:cNvPr id="11" name="TextBox 11"/>
            <p:cNvSpPr txBox="1"/>
            <p:nvPr/>
          </p:nvSpPr>
          <p:spPr>
            <a:xfrm>
              <a:off x="390264" y="2424782"/>
              <a:ext cx="4682166" cy="6155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Python, Java, C++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22247" y="-21837"/>
              <a:ext cx="4682166" cy="14362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Modern languages</a:t>
              </a:r>
              <a:endParaRPr lang="en-US" sz="3500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5053101" y="5456221"/>
            <a:ext cx="3797685" cy="2514196"/>
            <a:chOff x="-759921" y="105869"/>
            <a:chExt cx="4923659" cy="2632344"/>
          </a:xfrm>
        </p:grpSpPr>
        <p:sp>
          <p:nvSpPr>
            <p:cNvPr id="14" name="TextBox 14"/>
            <p:cNvSpPr txBox="1"/>
            <p:nvPr/>
          </p:nvSpPr>
          <p:spPr>
            <a:xfrm>
              <a:off x="-518428" y="2254853"/>
              <a:ext cx="4682166" cy="4833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3000" dirty="0">
                  <a:solidFill>
                    <a:srgbClr val="FFFFFF"/>
                  </a:solidFill>
                  <a:latin typeface="Assistant Regular"/>
                  <a:cs typeface="Assistant Regular"/>
                </a:rPr>
                <a:t>Fortran, COBOL, Lisp</a:t>
              </a:r>
              <a:endParaRPr lang="en-US" sz="3000" dirty="0">
                <a:solidFill>
                  <a:srgbClr val="FFFFFF"/>
                </a:solidFill>
                <a:latin typeface="Assistant Regular"/>
                <a:cs typeface="Assistant Regular"/>
                <a:sym typeface="Assistant Regular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-759921" y="105869"/>
              <a:ext cx="4682166" cy="169175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 dirty="0">
                  <a:solidFill>
                    <a:srgbClr val="FFFFFF"/>
                  </a:solidFill>
                  <a:latin typeface="Heebo Black"/>
                  <a:cs typeface="Heebo Black"/>
                </a:rPr>
                <a:t>First programming languages</a:t>
              </a:r>
              <a:endParaRPr lang="en-US" sz="3500" dirty="0">
                <a:solidFill>
                  <a:srgbClr val="FFFFFF"/>
                </a:solidFill>
                <a:latin typeface="Heebo Black"/>
                <a:cs typeface="Heebo Black"/>
                <a:sym typeface="Heebo Black"/>
              </a:endParaRPr>
            </a:p>
          </p:txBody>
        </p:sp>
      </p:grpSp>
      <p:sp>
        <p:nvSpPr>
          <p:cNvPr id="16" name="Freeform 16"/>
          <p:cNvSpPr/>
          <p:nvPr/>
        </p:nvSpPr>
        <p:spPr>
          <a:xfrm>
            <a:off x="17299242" y="36605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261257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69" name="Audio 68">
            <a:hlinkClick r:id="" action="ppaction://media"/>
            <a:extLst>
              <a:ext uri="{FF2B5EF4-FFF2-40B4-BE49-F238E27FC236}">
                <a16:creationId xmlns:a16="http://schemas.microsoft.com/office/drawing/2014/main" id="{518BB22E-704E-FC33-17E7-EC0F85CEEE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38"/>
    </mc:Choice>
    <mc:Fallback>
      <p:transition spd="slow" advTm="20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900CF3-F120-BB9D-B0C9-8BC0F0386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AC44F4C-A406-C062-B6A1-A5CA79E20EFB}"/>
              </a:ext>
            </a:extLst>
          </p:cNvPr>
          <p:cNvSpPr txBox="1"/>
          <p:nvPr/>
        </p:nvSpPr>
        <p:spPr>
          <a:xfrm>
            <a:off x="457200" y="1028700"/>
            <a:ext cx="8091809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6000" b="1" dirty="0">
                <a:solidFill>
                  <a:srgbClr val="FFFFFF"/>
                </a:solidFill>
                <a:latin typeface="Heebo Black"/>
                <a:cs typeface="Heebo Black"/>
              </a:rPr>
              <a:t>High-Level vs. </a:t>
            </a:r>
          </a:p>
          <a:p>
            <a:r>
              <a:rPr lang="en-US" sz="6000" b="1" dirty="0">
                <a:solidFill>
                  <a:srgbClr val="FFFFFF"/>
                </a:solidFill>
                <a:latin typeface="Heebo Black"/>
                <a:cs typeface="Heebo Black"/>
              </a:rPr>
              <a:t>Low-Level Languages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360C90F-24CB-A500-2370-25D4D1EE7683}"/>
              </a:ext>
            </a:extLst>
          </p:cNvPr>
          <p:cNvSpPr/>
          <p:nvPr/>
        </p:nvSpPr>
        <p:spPr>
          <a:xfrm rot="9555307">
            <a:off x="12585370" y="-2690243"/>
            <a:ext cx="6534882" cy="7561590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8B8F077E-D705-6DA9-1359-95A578441AC4}"/>
              </a:ext>
            </a:extLst>
          </p:cNvPr>
          <p:cNvSpPr/>
          <p:nvPr/>
        </p:nvSpPr>
        <p:spPr>
          <a:xfrm>
            <a:off x="-406125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>
            <a:extLst>
              <a:ext uri="{FF2B5EF4-FFF2-40B4-BE49-F238E27FC236}">
                <a16:creationId xmlns:a16="http://schemas.microsoft.com/office/drawing/2014/main" id="{F96626A4-3A48-A2C1-4310-FCAB5006FEF9}"/>
              </a:ext>
            </a:extLst>
          </p:cNvPr>
          <p:cNvSpPr/>
          <p:nvPr/>
        </p:nvSpPr>
        <p:spPr>
          <a:xfrm>
            <a:off x="17299242" y="36605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32B4D3B-F272-5D9D-5433-45E31FE51C4F}"/>
              </a:ext>
            </a:extLst>
          </p:cNvPr>
          <p:cNvSpPr/>
          <p:nvPr/>
        </p:nvSpPr>
        <p:spPr>
          <a:xfrm>
            <a:off x="1400926" y="802203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E53B63-C623-57F0-3B66-8417891304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9268175"/>
              </p:ext>
            </p:extLst>
          </p:nvPr>
        </p:nvGraphicFramePr>
        <p:xfrm>
          <a:off x="2514600" y="4300218"/>
          <a:ext cx="12954000" cy="340709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44114">
                  <a:extLst>
                    <a:ext uri="{9D8B030D-6E8A-4147-A177-3AD203B41FA5}">
                      <a16:colId xmlns:a16="http://schemas.microsoft.com/office/drawing/2014/main" val="3008759232"/>
                    </a:ext>
                  </a:extLst>
                </a:gridCol>
                <a:gridCol w="6509886">
                  <a:extLst>
                    <a:ext uri="{9D8B030D-6E8A-4147-A177-3AD203B41FA5}">
                      <a16:colId xmlns:a16="http://schemas.microsoft.com/office/drawing/2014/main" val="988131663"/>
                    </a:ext>
                  </a:extLst>
                </a:gridCol>
              </a:tblGrid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High-Level </a:t>
                      </a:r>
                    </a:p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(Python, Java)</a:t>
                      </a:r>
                    </a:p>
                    <a:p>
                      <a:pPr algn="ctr"/>
                      <a:endParaRPr lang="en-US" sz="3500" dirty="0">
                        <a:solidFill>
                          <a:schemeClr val="bg1"/>
                        </a:solidFill>
                        <a:latin typeface="Heebo Black" pitchFamily="2" charset="-79"/>
                        <a:cs typeface="Heebo Black" pitchFamily="2" charset="-79"/>
                      </a:endParaRP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Low-Level </a:t>
                      </a:r>
                    </a:p>
                    <a:p>
                      <a:pPr algn="ctr"/>
                      <a:r>
                        <a:rPr lang="en-US" sz="3500" b="1" dirty="0">
                          <a:solidFill>
                            <a:schemeClr val="bg1"/>
                          </a:solidFill>
                          <a:latin typeface="Heebo Black" pitchFamily="2" charset="-79"/>
                          <a:cs typeface="Heebo Black" pitchFamily="2" charset="-79"/>
                        </a:rPr>
                        <a:t>(Assembly, Machine Code)</a:t>
                      </a:r>
                      <a:endParaRPr lang="en-US" sz="3500" dirty="0">
                        <a:solidFill>
                          <a:schemeClr val="bg1"/>
                        </a:solidFill>
                        <a:latin typeface="Heebo Black" pitchFamily="2" charset="-79"/>
                        <a:cs typeface="Heebo Black" pitchFamily="2" charset="-79"/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7735235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Easier to read/write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Closer to hardware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3046859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Slower execution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Faster execution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8650105"/>
                  </a:ext>
                </a:extLst>
              </a:tr>
              <a:tr h="571818"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Portable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0" dirty="0">
                          <a:solidFill>
                            <a:schemeClr val="bg1"/>
                          </a:solidFill>
                          <a:latin typeface="Assistant Regular" panose="020B0604020202020204" charset="-79"/>
                          <a:cs typeface="Assistant Regular" panose="020B0604020202020204" charset="-79"/>
                        </a:rPr>
                        <a:t>Hardware-dependent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8912321"/>
                  </a:ext>
                </a:extLst>
              </a:tr>
            </a:tbl>
          </a:graphicData>
        </a:graphic>
      </p:graphicFrame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90FB2A62-10D6-B0EC-EE40-6F602BF15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968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49"/>
    </mc:Choice>
    <mc:Fallback>
      <p:transition spd="slow" advTm="40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7AAFC-D88C-A3E2-55B4-7B8326A7E9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C931592D-0041-2F27-0B5B-E706C7DE76DA}"/>
              </a:ext>
            </a:extLst>
          </p:cNvPr>
          <p:cNvSpPr txBox="1"/>
          <p:nvPr/>
        </p:nvSpPr>
        <p:spPr>
          <a:xfrm>
            <a:off x="3461035" y="3687799"/>
            <a:ext cx="11352739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8D0A75"/>
                </a:solidFill>
                <a:latin typeface="Heebo Black"/>
                <a:cs typeface="Heebo Black"/>
              </a:rPr>
              <a:t>2. Types of Algorithms and Problem-Solving</a:t>
            </a:r>
            <a:endParaRPr lang="en-US" sz="7200" b="1" dirty="0">
              <a:solidFill>
                <a:srgbClr val="8D0A75"/>
              </a:solidFill>
              <a:latin typeface="Heebo Black"/>
              <a:ea typeface="Heebo Black"/>
              <a:cs typeface="Heebo Black"/>
              <a:sym typeface="Heebo Black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86214415-29CD-8C2E-680C-895C2E7A2248}"/>
              </a:ext>
            </a:extLst>
          </p:cNvPr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56D583A-FA7E-9B27-3EFA-0DB25E79879C}"/>
              </a:ext>
            </a:extLst>
          </p:cNvPr>
          <p:cNvSpPr/>
          <p:nvPr/>
        </p:nvSpPr>
        <p:spPr>
          <a:xfrm>
            <a:off x="1186155" y="819698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3E2B7548-D292-A1CC-2B41-60E73C9ABD74}"/>
              </a:ext>
            </a:extLst>
          </p:cNvPr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1E618371-9FEF-8B25-9FBE-E7923299260F}"/>
              </a:ext>
            </a:extLst>
          </p:cNvPr>
          <p:cNvSpPr/>
          <p:nvPr/>
        </p:nvSpPr>
        <p:spPr>
          <a:xfrm>
            <a:off x="15709609" y="12386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A17001D6-9C5E-C0E6-2029-0141440EADFE}"/>
              </a:ext>
            </a:extLst>
          </p:cNvPr>
          <p:cNvSpPr/>
          <p:nvPr/>
        </p:nvSpPr>
        <p:spPr>
          <a:xfrm>
            <a:off x="-1473017" y="386476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5" y="0"/>
                </a:lnTo>
                <a:lnTo>
                  <a:pt x="4152895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11A43872-F55C-763F-5552-223EA7A6AEBF}"/>
              </a:ext>
            </a:extLst>
          </p:cNvPr>
          <p:cNvSpPr/>
          <p:nvPr/>
        </p:nvSpPr>
        <p:spPr>
          <a:xfrm rot="-10800000">
            <a:off x="15565437" y="5092543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4" y="0"/>
                </a:lnTo>
                <a:lnTo>
                  <a:pt x="4152894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381007BE-985D-DD55-B69D-C1046B1C8C6D}"/>
              </a:ext>
            </a:extLst>
          </p:cNvPr>
          <p:cNvSpPr/>
          <p:nvPr/>
        </p:nvSpPr>
        <p:spPr>
          <a:xfrm>
            <a:off x="7914284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48E2F302-43CF-5DF2-8C04-86A2E7351F5D}"/>
              </a:ext>
            </a:extLst>
          </p:cNvPr>
          <p:cNvSpPr/>
          <p:nvPr/>
        </p:nvSpPr>
        <p:spPr>
          <a:xfrm>
            <a:off x="791428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977E4D74-E24B-C9BA-F183-3AA9AFAD52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28833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6"/>
    </mc:Choice>
    <mc:Fallback>
      <p:transition spd="slow" advTm="3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8D032C-D6A5-BFC2-22EC-69EC07719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9E036B4-C6CB-7980-F2D3-D2F6DE3FF514}"/>
              </a:ext>
            </a:extLst>
          </p:cNvPr>
          <p:cNvSpPr/>
          <p:nvPr/>
        </p:nvSpPr>
        <p:spPr>
          <a:xfrm>
            <a:off x="1285313" y="-4191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D8604FB-7EE5-7A15-F22B-E4FD9F7D7F82}"/>
              </a:ext>
            </a:extLst>
          </p:cNvPr>
          <p:cNvSpPr txBox="1"/>
          <p:nvPr/>
        </p:nvSpPr>
        <p:spPr>
          <a:xfrm>
            <a:off x="10848774" y="777272"/>
            <a:ext cx="6383422" cy="1291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00"/>
              </a:lnSpc>
            </a:pPr>
            <a:r>
              <a:rPr lang="en-US" sz="9000" b="1" dirty="0">
                <a:solidFill>
                  <a:srgbClr val="FFFFFF"/>
                </a:solidFill>
                <a:latin typeface="Heebo Black"/>
                <a:ea typeface="Heebo Black"/>
                <a:cs typeface="Heebo Black"/>
                <a:sym typeface="Heebo Black"/>
              </a:rPr>
              <a:t>Algorithm</a:t>
            </a:r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4C1F788-C37F-9B0A-BCC2-AA7B16369432}"/>
              </a:ext>
            </a:extLst>
          </p:cNvPr>
          <p:cNvSpPr/>
          <p:nvPr/>
        </p:nvSpPr>
        <p:spPr>
          <a:xfrm>
            <a:off x="12725400" y="7906783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FACDC3FF-881C-1E5A-62C4-9343F5CABAF1}"/>
              </a:ext>
            </a:extLst>
          </p:cNvPr>
          <p:cNvSpPr/>
          <p:nvPr/>
        </p:nvSpPr>
        <p:spPr>
          <a:xfrm rot="20627716">
            <a:off x="13919219" y="4099667"/>
            <a:ext cx="6576793" cy="7614232"/>
          </a:xfrm>
          <a:custGeom>
            <a:avLst/>
            <a:gdLst/>
            <a:ahLst/>
            <a:cxnLst/>
            <a:rect l="l" t="t" r="r" b="b"/>
            <a:pathLst>
              <a:path w="6576793" h="7614232">
                <a:moveTo>
                  <a:pt x="0" y="0"/>
                </a:moveTo>
                <a:lnTo>
                  <a:pt x="6576793" y="0"/>
                </a:lnTo>
                <a:lnTo>
                  <a:pt x="6576793" y="7614232"/>
                </a:lnTo>
                <a:lnTo>
                  <a:pt x="0" y="761423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22063B2-90F3-CF84-8948-951C11AADFBB}"/>
              </a:ext>
            </a:extLst>
          </p:cNvPr>
          <p:cNvSpPr/>
          <p:nvPr/>
        </p:nvSpPr>
        <p:spPr>
          <a:xfrm rot="14185065">
            <a:off x="-993139" y="-467327"/>
            <a:ext cx="3288317" cy="3144454"/>
          </a:xfrm>
          <a:custGeom>
            <a:avLst/>
            <a:gdLst/>
            <a:ahLst/>
            <a:cxnLst/>
            <a:rect l="l" t="t" r="r" b="b"/>
            <a:pathLst>
              <a:path w="3288317" h="3144454">
                <a:moveTo>
                  <a:pt x="0" y="0"/>
                </a:moveTo>
                <a:lnTo>
                  <a:pt x="3288317" y="0"/>
                </a:lnTo>
                <a:lnTo>
                  <a:pt x="3288317" y="3144453"/>
                </a:lnTo>
                <a:lnTo>
                  <a:pt x="0" y="314445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>
            <a:extLst>
              <a:ext uri="{FF2B5EF4-FFF2-40B4-BE49-F238E27FC236}">
                <a16:creationId xmlns:a16="http://schemas.microsoft.com/office/drawing/2014/main" id="{A71B2EBC-D589-45AA-1269-85C692854BB6}"/>
              </a:ext>
            </a:extLst>
          </p:cNvPr>
          <p:cNvSpPr txBox="1"/>
          <p:nvPr/>
        </p:nvSpPr>
        <p:spPr>
          <a:xfrm>
            <a:off x="8153400" y="2059473"/>
            <a:ext cx="99060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 b="1" i="1" dirty="0">
                <a:solidFill>
                  <a:schemeClr val="bg1"/>
                </a:solidFill>
                <a:latin typeface="Heebo Black" pitchFamily="2" charset="-79"/>
                <a:cs typeface="Heebo Black" pitchFamily="2" charset="-79"/>
              </a:rPr>
              <a:t>Step-by-step problem-solving procedure</a:t>
            </a:r>
            <a:endParaRPr lang="en-US" sz="3500" b="1" i="1" dirty="0">
              <a:solidFill>
                <a:schemeClr val="bg1"/>
              </a:solidFill>
              <a:latin typeface="Heebo Black" pitchFamily="2" charset="-79"/>
              <a:cs typeface="Heebo Black" pitchFamily="2" charset="-79"/>
              <a:sym typeface="Heebo Black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775B92-5836-FCDC-7B83-43CCCA520BFB}"/>
              </a:ext>
            </a:extLst>
          </p:cNvPr>
          <p:cNvSpPr txBox="1"/>
          <p:nvPr/>
        </p:nvSpPr>
        <p:spPr>
          <a:xfrm>
            <a:off x="1056713" y="3126923"/>
            <a:ext cx="11059087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dirty="0">
                <a:solidFill>
                  <a:schemeClr val="bg1"/>
                </a:solidFill>
                <a:latin typeface="Heebo Black" pitchFamily="2" charset="-79"/>
                <a:cs typeface="Heebo Black" pitchFamily="2" charset="-79"/>
              </a:rPr>
              <a:t>Common Algorithm Types:</a:t>
            </a:r>
          </a:p>
          <a:p>
            <a:endParaRPr lang="en-US" sz="3500" b="1" dirty="0">
              <a:solidFill>
                <a:schemeClr val="bg1"/>
              </a:solidFill>
              <a:latin typeface="Heebo Black" pitchFamily="2" charset="-79"/>
              <a:cs typeface="Heebo Black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Sorting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(</a:t>
            </a:r>
            <a:r>
              <a:rPr lang="en-US" sz="3000" dirty="0" err="1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QuickSort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, </a:t>
            </a:r>
            <a:r>
              <a:rPr lang="en-US" sz="3000" dirty="0" err="1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MergeSort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): </a:t>
            </a:r>
          </a:p>
          <a:p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      Used in databases, e-commerce rankings.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Searching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(Binary Search):</a:t>
            </a:r>
          </a:p>
          <a:p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       Finds data in logarithmic time (O(log n)).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Graph Algorithms 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(Dijkstra’s)</a:t>
            </a:r>
          </a:p>
          <a:p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       </a:t>
            </a:r>
            <a:r>
              <a:rPr lang="en-US" sz="3200" dirty="0">
                <a:solidFill>
                  <a:schemeClr val="bg1"/>
                </a:solidFill>
              </a:rPr>
              <a:t>Google Maps, network routing.</a:t>
            </a: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    </a:t>
            </a:r>
            <a:r>
              <a:rPr lang="en-US" sz="3000" b="1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Dynamic Programming </a:t>
            </a:r>
            <a:r>
              <a:rPr lang="en-US" sz="3000" dirty="0">
                <a:solidFill>
                  <a:schemeClr val="bg1"/>
                </a:solidFill>
                <a:latin typeface="Assistant Regular" panose="020B0604020202020204" charset="-79"/>
                <a:cs typeface="Assistant Regular" panose="020B0604020202020204" charset="-79"/>
              </a:rPr>
              <a:t>(Fibonacci sequence)</a:t>
            </a:r>
          </a:p>
          <a:p>
            <a:r>
              <a:rPr lang="en-US" sz="3200" dirty="0">
                <a:solidFill>
                  <a:schemeClr val="bg1"/>
                </a:solidFill>
              </a:rPr>
              <a:t>         Optimizes problems by breaking them into subproblems.</a:t>
            </a:r>
            <a:endParaRPr lang="en-US" sz="3000" dirty="0">
              <a:solidFill>
                <a:schemeClr val="bg1"/>
              </a:solidFill>
              <a:latin typeface="Assistant Regular" panose="020B0604020202020204" charset="-79"/>
              <a:cs typeface="Assistant Regular" panose="020B0604020202020204" charset="-79"/>
            </a:endParaRPr>
          </a:p>
        </p:txBody>
      </p:sp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CC7166D2-2A80-8A86-9782-1F9669C28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854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12"/>
    </mc:Choice>
    <mc:Fallback>
      <p:transition spd="slow" advTm="22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123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D47060-1347-D8E0-F0CF-1D26EFE8D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4DF20C03-B885-FCC5-1D6A-DEE97541127F}"/>
              </a:ext>
            </a:extLst>
          </p:cNvPr>
          <p:cNvSpPr txBox="1"/>
          <p:nvPr/>
        </p:nvSpPr>
        <p:spPr>
          <a:xfrm>
            <a:off x="457200" y="1028700"/>
            <a:ext cx="8091809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eebo Black" pitchFamily="2" charset="-79"/>
                <a:cs typeface="Heebo Black" pitchFamily="2" charset="-79"/>
              </a:rPr>
              <a:t>Real-World Algorithm Application</a:t>
            </a:r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16B92AE-12BE-1B01-4488-787DA9713947}"/>
              </a:ext>
            </a:extLst>
          </p:cNvPr>
          <p:cNvSpPr/>
          <p:nvPr/>
        </p:nvSpPr>
        <p:spPr>
          <a:xfrm rot="9555307">
            <a:off x="12505958" y="-3012069"/>
            <a:ext cx="6534882" cy="7561590"/>
          </a:xfrm>
          <a:custGeom>
            <a:avLst/>
            <a:gdLst/>
            <a:ahLst/>
            <a:cxnLst/>
            <a:rect l="l" t="t" r="r" b="b"/>
            <a:pathLst>
              <a:path w="12375396" h="14495339">
                <a:moveTo>
                  <a:pt x="0" y="0"/>
                </a:moveTo>
                <a:lnTo>
                  <a:pt x="12375396" y="0"/>
                </a:lnTo>
                <a:lnTo>
                  <a:pt x="12375396" y="14495339"/>
                </a:lnTo>
                <a:lnTo>
                  <a:pt x="0" y="14495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C73C116F-9A6F-2666-8E9B-DB470E6DBC82}"/>
              </a:ext>
            </a:extLst>
          </p:cNvPr>
          <p:cNvSpPr/>
          <p:nvPr/>
        </p:nvSpPr>
        <p:spPr>
          <a:xfrm>
            <a:off x="-743243" y="8496300"/>
            <a:ext cx="2400886" cy="1998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BD3FF5-B563-193F-56C7-1441B898DF6F}"/>
              </a:ext>
            </a:extLst>
          </p:cNvPr>
          <p:cNvSpPr txBox="1"/>
          <p:nvPr/>
        </p:nvSpPr>
        <p:spPr>
          <a:xfrm>
            <a:off x="1143000" y="3256657"/>
            <a:ext cx="112776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b="1" dirty="0">
                <a:solidFill>
                  <a:schemeClr val="bg1"/>
                </a:solidFill>
              </a:rPr>
              <a:t>Example: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i="1" dirty="0">
                <a:solidFill>
                  <a:schemeClr val="bg1"/>
                </a:solidFill>
              </a:rPr>
              <a:t>Binary Search in Engineering.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Problem:</a:t>
            </a:r>
            <a:r>
              <a:rPr lang="en-US" sz="3200" dirty="0">
                <a:solidFill>
                  <a:schemeClr val="bg1"/>
                </a:solidFill>
              </a:rPr>
              <a:t> Finding a faulty component in a sorted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Solution: </a:t>
            </a:r>
            <a:r>
              <a:rPr lang="en-US" sz="3200" dirty="0">
                <a:solidFill>
                  <a:schemeClr val="bg1"/>
                </a:solidFill>
              </a:rPr>
              <a:t>Binary search reduces checks from 1000 → 10 steps.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3200" b="1" dirty="0">
                <a:solidFill>
                  <a:schemeClr val="bg1"/>
                </a:solidFill>
              </a:rPr>
              <a:t>Example:</a:t>
            </a:r>
            <a:r>
              <a:rPr lang="en-US" sz="3200" b="1" dirty="0"/>
              <a:t> </a:t>
            </a:r>
            <a:r>
              <a:rPr lang="en-US" sz="3200" i="1" dirty="0">
                <a:solidFill>
                  <a:schemeClr val="bg1"/>
                </a:solidFill>
              </a:rPr>
              <a:t>Dijkstra’s Algorithm in Traffic Management.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Problem:</a:t>
            </a:r>
            <a:r>
              <a:rPr lang="en-US" sz="3200" dirty="0">
                <a:solidFill>
                  <a:schemeClr val="bg1"/>
                </a:solidFill>
              </a:rPr>
              <a:t> Finding the fastest route in a congested city.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   </a:t>
            </a:r>
            <a:r>
              <a:rPr lang="en-US" sz="3200" b="1" dirty="0">
                <a:solidFill>
                  <a:schemeClr val="bg1"/>
                </a:solidFill>
              </a:rPr>
              <a:t>Algorithm:</a:t>
            </a:r>
            <a:r>
              <a:rPr lang="en-US" sz="3200" dirty="0">
                <a:solidFill>
                  <a:schemeClr val="bg1"/>
                </a:solidFill>
              </a:rPr>
              <a:t> Dijkstra’s calculates shortest paths in road networks.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   Real-World Use:</a:t>
            </a:r>
            <a:endParaRPr lang="en-US" sz="3200" dirty="0">
              <a:solidFill>
                <a:schemeClr val="bg1"/>
              </a:solidFill>
            </a:endParaRPr>
          </a:p>
          <a:p>
            <a:pPr marL="109728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    Google Maps optimizes routes in real-time.</a:t>
            </a:r>
          </a:p>
          <a:p>
            <a:pPr marL="1097280" indent="-457200">
              <a:buFont typeface="Wingdings" panose="05000000000000000000" pitchFamily="2" charset="2"/>
              <a:buChar char="Ø"/>
            </a:pPr>
            <a:r>
              <a:rPr lang="en-US" sz="3200" dirty="0">
                <a:solidFill>
                  <a:schemeClr val="bg1"/>
                </a:solidFill>
              </a:rPr>
              <a:t>    Emergency vehicles use it to avoid traffic.</a:t>
            </a:r>
          </a:p>
          <a:p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Freeform 16">
            <a:extLst>
              <a:ext uri="{FF2B5EF4-FFF2-40B4-BE49-F238E27FC236}">
                <a16:creationId xmlns:a16="http://schemas.microsoft.com/office/drawing/2014/main" id="{80F4F3B3-1A44-ADA7-3087-CFEAADCAC880}"/>
              </a:ext>
            </a:extLst>
          </p:cNvPr>
          <p:cNvSpPr/>
          <p:nvPr/>
        </p:nvSpPr>
        <p:spPr>
          <a:xfrm>
            <a:off x="17451642" y="3812944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A0439AAD-A6E2-DB4F-56FD-B4B250D95C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05701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94"/>
    </mc:Choice>
    <mc:Fallback>
      <p:transition spd="slow" advTm="50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74AEB-50B6-318F-1502-61A5D22B2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500F2D31-6CDF-8B16-4D1D-406BA34BB1DB}"/>
              </a:ext>
            </a:extLst>
          </p:cNvPr>
          <p:cNvSpPr txBox="1"/>
          <p:nvPr/>
        </p:nvSpPr>
        <p:spPr>
          <a:xfrm>
            <a:off x="3461035" y="3687799"/>
            <a:ext cx="11352739" cy="2539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900"/>
              </a:lnSpc>
            </a:pPr>
            <a:r>
              <a:rPr lang="en-US" sz="7200" b="1" dirty="0">
                <a:solidFill>
                  <a:srgbClr val="8D0A75"/>
                </a:solidFill>
                <a:latin typeface="Heebo Black"/>
                <a:cs typeface="Heebo Black"/>
              </a:rPr>
              <a:t>2. Errors in Programming &amp; Debugging</a:t>
            </a:r>
            <a:endParaRPr lang="en-US" sz="7200" b="1" dirty="0">
              <a:solidFill>
                <a:srgbClr val="8D0A75"/>
              </a:solidFill>
              <a:latin typeface="Heebo Black"/>
              <a:ea typeface="Heebo Black"/>
              <a:cs typeface="Heebo Black"/>
              <a:sym typeface="Heebo Black"/>
            </a:endParaRPr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F8269D2-FAB4-67C7-F7DE-60E045793926}"/>
              </a:ext>
            </a:extLst>
          </p:cNvPr>
          <p:cNvSpPr/>
          <p:nvPr/>
        </p:nvSpPr>
        <p:spPr>
          <a:xfrm>
            <a:off x="-778351" y="6352898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D29FB68C-7A98-A2D4-0F80-D20E31BAB95D}"/>
              </a:ext>
            </a:extLst>
          </p:cNvPr>
          <p:cNvSpPr/>
          <p:nvPr/>
        </p:nvSpPr>
        <p:spPr>
          <a:xfrm>
            <a:off x="1186155" y="8196988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2"/>
                </a:lnTo>
                <a:lnTo>
                  <a:pt x="0" y="12362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5DFF9C5D-1643-B66C-A339-0E91FD1DAFE9}"/>
              </a:ext>
            </a:extLst>
          </p:cNvPr>
          <p:cNvSpPr/>
          <p:nvPr/>
        </p:nvSpPr>
        <p:spPr>
          <a:xfrm>
            <a:off x="16606919" y="1646831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1"/>
                </a:lnTo>
                <a:lnTo>
                  <a:pt x="0" y="22872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46049AEA-767B-2E68-B0DD-CC45BF096B72}"/>
              </a:ext>
            </a:extLst>
          </p:cNvPr>
          <p:cNvSpPr/>
          <p:nvPr/>
        </p:nvSpPr>
        <p:spPr>
          <a:xfrm>
            <a:off x="15709609" y="1238640"/>
            <a:ext cx="1304761" cy="1236262"/>
          </a:xfrm>
          <a:custGeom>
            <a:avLst/>
            <a:gdLst/>
            <a:ahLst/>
            <a:cxnLst/>
            <a:rect l="l" t="t" r="r" b="b"/>
            <a:pathLst>
              <a:path w="1304761" h="1236262">
                <a:moveTo>
                  <a:pt x="0" y="0"/>
                </a:moveTo>
                <a:lnTo>
                  <a:pt x="1304761" y="0"/>
                </a:lnTo>
                <a:lnTo>
                  <a:pt x="1304761" y="1236261"/>
                </a:lnTo>
                <a:lnTo>
                  <a:pt x="0" y="12362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1E0795F1-27C5-39B4-9347-A78A1A772535}"/>
              </a:ext>
            </a:extLst>
          </p:cNvPr>
          <p:cNvSpPr/>
          <p:nvPr/>
        </p:nvSpPr>
        <p:spPr>
          <a:xfrm>
            <a:off x="-1473017" y="386476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5" y="0"/>
                </a:lnTo>
                <a:lnTo>
                  <a:pt x="4152895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3AC2492-FF59-360E-DE2D-E9192C7CAA4C}"/>
              </a:ext>
            </a:extLst>
          </p:cNvPr>
          <p:cNvSpPr/>
          <p:nvPr/>
        </p:nvSpPr>
        <p:spPr>
          <a:xfrm rot="-10800000">
            <a:off x="15565437" y="5092543"/>
            <a:ext cx="4152894" cy="4807982"/>
          </a:xfrm>
          <a:custGeom>
            <a:avLst/>
            <a:gdLst/>
            <a:ahLst/>
            <a:cxnLst/>
            <a:rect l="l" t="t" r="r" b="b"/>
            <a:pathLst>
              <a:path w="4152894" h="4807982">
                <a:moveTo>
                  <a:pt x="0" y="0"/>
                </a:moveTo>
                <a:lnTo>
                  <a:pt x="4152894" y="0"/>
                </a:lnTo>
                <a:lnTo>
                  <a:pt x="4152894" y="4807981"/>
                </a:lnTo>
                <a:lnTo>
                  <a:pt x="0" y="48079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6312A8A-2B61-A3F0-1ACA-3685D3FE487C}"/>
              </a:ext>
            </a:extLst>
          </p:cNvPr>
          <p:cNvSpPr/>
          <p:nvPr/>
        </p:nvSpPr>
        <p:spPr>
          <a:xfrm>
            <a:off x="7914284" y="-1258572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>
            <a:extLst>
              <a:ext uri="{FF2B5EF4-FFF2-40B4-BE49-F238E27FC236}">
                <a16:creationId xmlns:a16="http://schemas.microsoft.com/office/drawing/2014/main" id="{6C6A4139-F001-6EDD-CA33-54E3A5276E2D}"/>
              </a:ext>
            </a:extLst>
          </p:cNvPr>
          <p:cNvSpPr/>
          <p:nvPr/>
        </p:nvSpPr>
        <p:spPr>
          <a:xfrm>
            <a:off x="7914284" y="9258300"/>
            <a:ext cx="2459432" cy="2287272"/>
          </a:xfrm>
          <a:custGeom>
            <a:avLst/>
            <a:gdLst/>
            <a:ahLst/>
            <a:cxnLst/>
            <a:rect l="l" t="t" r="r" b="b"/>
            <a:pathLst>
              <a:path w="2459432" h="2287272">
                <a:moveTo>
                  <a:pt x="0" y="0"/>
                </a:moveTo>
                <a:lnTo>
                  <a:pt x="2459432" y="0"/>
                </a:lnTo>
                <a:lnTo>
                  <a:pt x="2459432" y="2287272"/>
                </a:lnTo>
                <a:lnTo>
                  <a:pt x="0" y="228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FB79C5AA-50B6-C1A7-8B10-38E1FA3DFD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6612" t="-266612" r="-266612" b="-266612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8620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3"/>
    </mc:Choice>
    <mc:Fallback>
      <p:transition spd="slow" advTm="2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709</Words>
  <Application>Microsoft Office PowerPoint</Application>
  <PresentationFormat>Custom</PresentationFormat>
  <Paragraphs>142</Paragraphs>
  <Slides>18</Slides>
  <Notes>13</Notes>
  <HiddenSlides>0</HiddenSlides>
  <MMClips>18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Heebo Black</vt:lpstr>
      <vt:lpstr>Aptos</vt:lpstr>
      <vt:lpstr>Wingdings</vt:lpstr>
      <vt:lpstr>Assistant Regular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Pitch Presentation</dc:title>
  <dc:creator>Raneem Ahmed</dc:creator>
  <cp:lastModifiedBy>رنيم احمد رفعت احمد حبشى</cp:lastModifiedBy>
  <cp:revision>15</cp:revision>
  <dcterms:created xsi:type="dcterms:W3CDTF">2006-08-16T00:00:00Z</dcterms:created>
  <dcterms:modified xsi:type="dcterms:W3CDTF">2025-03-26T21:58:49Z</dcterms:modified>
  <dc:identifier>DAGi2eSGpAs</dc:identifier>
</cp:coreProperties>
</file>

<file path=docProps/thumbnail.jpeg>
</file>